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3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4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5C9C6-3C0F-9346-B0CA-65F95D6E3C88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F7212-5917-4140-8186-810C9E317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there is no theoretical upper limit for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opioid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dosing, people unresponsive to morphine equivalent 300 mg/day,  methadone 120 mg/day, or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fentanyl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100 mcg patch likely have pain that is not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opioid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responsive and generally should not have their doses increased without consultation/second opinion.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F7212-5917-4140-8186-810C9E3175D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6EF64-FB19-411E-965E-9F52AA474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02AC9B2-F96E-6941-8D9A-7E23957BBC7C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4772052-E0C4-0C48-AF66-B9092CD928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  <p:sldLayoutId id="2147483966" r:id="rId13"/>
    <p:sldLayoutId id="2147483967" r:id="rId14"/>
    <p:sldLayoutId id="2147483968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599" y="270936"/>
            <a:ext cx="8136467" cy="702734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latin typeface="Arial Black"/>
                <a:cs typeface="Arial Black"/>
              </a:rPr>
              <a:t>Preceptor Consensus Guidelines for Long-Term Prescribing of Opiates and Controlled Substances </a:t>
            </a:r>
            <a:endParaRPr lang="en-US" sz="1800" b="1" dirty="0">
              <a:latin typeface="Arial Black"/>
              <a:cs typeface="Arial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801" y="1058332"/>
            <a:ext cx="7086600" cy="5621868"/>
          </a:xfrm>
        </p:spPr>
        <p:txBody>
          <a:bodyPr>
            <a:normAutofit fontScale="62500" lnSpcReduction="20000"/>
          </a:bodyPr>
          <a:lstStyle/>
          <a:p>
            <a:pPr lvl="0" algn="ctr"/>
            <a:r>
              <a:rPr lang="en-US" sz="1920" dirty="0" smtClean="0">
                <a:solidFill>
                  <a:schemeClr val="tx1"/>
                </a:solidFill>
              </a:rPr>
              <a:t>1.  Any </a:t>
            </a:r>
            <a:r>
              <a:rPr lang="en-US" sz="1920" dirty="0">
                <a:solidFill>
                  <a:schemeClr val="tx1"/>
                </a:solidFill>
              </a:rPr>
              <a:t>time a patient is </a:t>
            </a:r>
            <a:r>
              <a:rPr lang="en-US" sz="1920" b="1" dirty="0">
                <a:solidFill>
                  <a:schemeClr val="tx1"/>
                </a:solidFill>
              </a:rPr>
              <a:t>started on a new controlled substance</a:t>
            </a:r>
            <a:r>
              <a:rPr lang="en-US" sz="1920" dirty="0">
                <a:solidFill>
                  <a:schemeClr val="tx1"/>
                </a:solidFill>
              </a:rPr>
              <a:t>, there must be an H&amp;P documenting the patient's complaint and an exam</a:t>
            </a:r>
            <a:r>
              <a:rPr lang="en-US" sz="1920" dirty="0" smtClean="0">
                <a:solidFill>
                  <a:schemeClr val="tx1"/>
                </a:solidFill>
              </a:rPr>
              <a:t> of the relevant areas. </a:t>
            </a:r>
            <a:r>
              <a:rPr lang="en-US" sz="1920" dirty="0">
                <a:solidFill>
                  <a:schemeClr val="tx1"/>
                </a:solidFill>
              </a:rPr>
              <a:t>The use of an opiate risk assessment tool (DIRE or Opiate Risk Tool) should be documented. Also, the resident should obtain a CURES report and urine </a:t>
            </a:r>
            <a:r>
              <a:rPr lang="en-US" sz="1920" dirty="0" err="1">
                <a:solidFill>
                  <a:schemeClr val="tx1"/>
                </a:solidFill>
              </a:rPr>
              <a:t>tox</a:t>
            </a:r>
            <a:r>
              <a:rPr lang="en-US" sz="1920" dirty="0">
                <a:solidFill>
                  <a:schemeClr val="tx1"/>
                </a:solidFill>
              </a:rPr>
              <a:t>, and the patient should sign a pain contract. Do not start a controlled substance if the opiate risk assessment tool says the patient is a poor candidate.</a:t>
            </a:r>
            <a:endParaRPr lang="en-US" sz="1920" dirty="0" smtClean="0">
              <a:solidFill>
                <a:schemeClr val="tx1"/>
              </a:solidFill>
            </a:endParaRPr>
          </a:p>
          <a:p>
            <a:pPr marL="514350" lvl="0" indent="-514350" algn="ctr"/>
            <a:r>
              <a:rPr lang="en-US" sz="1920" dirty="0" smtClean="0">
                <a:solidFill>
                  <a:schemeClr val="tx1"/>
                </a:solidFill>
              </a:rPr>
              <a:t>2.  Any </a:t>
            </a:r>
            <a:r>
              <a:rPr lang="en-US" sz="1920" dirty="0">
                <a:solidFill>
                  <a:schemeClr val="tx1"/>
                </a:solidFill>
              </a:rPr>
              <a:t>new prescription for a controlled substance, change in dosing/frequency, or abnormal patient behavior (“yellow flag”) should be discussed with the </a:t>
            </a:r>
            <a:r>
              <a:rPr lang="en-US" sz="1920" dirty="0" smtClean="0">
                <a:solidFill>
                  <a:schemeClr val="tx1"/>
                </a:solidFill>
              </a:rPr>
              <a:t>preceptor</a:t>
            </a:r>
          </a:p>
          <a:p>
            <a:pPr marL="514350" indent="-514350" algn="ctr"/>
            <a:r>
              <a:rPr lang="en-US" sz="1920" dirty="0" smtClean="0">
                <a:solidFill>
                  <a:schemeClr val="tx1"/>
                </a:solidFill>
              </a:rPr>
              <a:t>3. Obtain opiate </a:t>
            </a:r>
            <a:r>
              <a:rPr lang="en-US" sz="1920" dirty="0">
                <a:solidFill>
                  <a:schemeClr val="tx1"/>
                </a:solidFill>
              </a:rPr>
              <a:t>risk </a:t>
            </a:r>
            <a:r>
              <a:rPr lang="en-US" sz="1920" dirty="0" smtClean="0">
                <a:solidFill>
                  <a:schemeClr val="tx1"/>
                </a:solidFill>
              </a:rPr>
              <a:t>assessment (DIRE etc), </a:t>
            </a:r>
            <a:r>
              <a:rPr lang="en-US" sz="1920" dirty="0">
                <a:solidFill>
                  <a:schemeClr val="tx1"/>
                </a:solidFill>
              </a:rPr>
              <a:t>CURES report and </a:t>
            </a:r>
            <a:r>
              <a:rPr lang="en-US" sz="1920" dirty="0" err="1">
                <a:solidFill>
                  <a:schemeClr val="tx1"/>
                </a:solidFill>
              </a:rPr>
              <a:t>utox</a:t>
            </a:r>
            <a:r>
              <a:rPr lang="en-US" sz="1920" dirty="0">
                <a:solidFill>
                  <a:schemeClr val="tx1"/>
                </a:solidFill>
              </a:rPr>
              <a:t> at least yearly</a:t>
            </a:r>
            <a:r>
              <a:rPr lang="en-US" sz="1920" dirty="0" smtClean="0">
                <a:solidFill>
                  <a:schemeClr val="tx1"/>
                </a:solidFill>
              </a:rPr>
              <a:t>. </a:t>
            </a:r>
            <a:r>
              <a:rPr lang="en-US" sz="2000" b="1" dirty="0" smtClean="0"/>
              <a:t>***Anyone on over morphine equivalent 200 mg/day, methadone 80 mg/day, or a </a:t>
            </a:r>
            <a:r>
              <a:rPr lang="en-US" sz="2000" b="1" dirty="0" err="1" smtClean="0"/>
              <a:t>fentanyl</a:t>
            </a:r>
            <a:r>
              <a:rPr lang="en-US" sz="2000" b="1" dirty="0" smtClean="0"/>
              <a:t> 75 mcg patch should be considered high risk               (per APC guidelines). </a:t>
            </a:r>
            <a:endParaRPr lang="en-US" sz="1600" b="1" dirty="0" smtClean="0"/>
          </a:p>
          <a:p>
            <a:pPr marL="457200" lvl="0" indent="-457200" algn="ctr"/>
            <a:r>
              <a:rPr lang="en-US" sz="1920" dirty="0" smtClean="0">
                <a:solidFill>
                  <a:schemeClr val="tx1"/>
                </a:solidFill>
              </a:rPr>
              <a:t>4.If </a:t>
            </a:r>
            <a:r>
              <a:rPr lang="en-US" sz="1920" dirty="0">
                <a:solidFill>
                  <a:schemeClr val="tx1"/>
                </a:solidFill>
              </a:rPr>
              <a:t>there is evidence of diversion, stop or quick taper all controlled medications</a:t>
            </a:r>
            <a:r>
              <a:rPr lang="en-US" sz="1920" dirty="0" smtClean="0">
                <a:solidFill>
                  <a:schemeClr val="tx1"/>
                </a:solidFill>
              </a:rPr>
              <a:t>.</a:t>
            </a:r>
          </a:p>
          <a:p>
            <a:pPr lvl="0" algn="ctr"/>
            <a:r>
              <a:rPr lang="en-US" sz="1920" dirty="0" smtClean="0">
                <a:solidFill>
                  <a:schemeClr val="tx1"/>
                </a:solidFill>
              </a:rPr>
              <a:t>5.If </a:t>
            </a:r>
            <a:r>
              <a:rPr lang="en-US" sz="1920" dirty="0">
                <a:solidFill>
                  <a:schemeClr val="tx1"/>
                </a:solidFill>
              </a:rPr>
              <a:t>patient overdoses, consider quick taper of controlled </a:t>
            </a:r>
            <a:r>
              <a:rPr lang="en-US" sz="1920" dirty="0" smtClean="0">
                <a:solidFill>
                  <a:schemeClr val="tx1"/>
                </a:solidFill>
              </a:rPr>
              <a:t>medications.</a:t>
            </a:r>
          </a:p>
          <a:p>
            <a:pPr lvl="0" algn="ctr"/>
            <a:r>
              <a:rPr lang="en-US" sz="1920" dirty="0" smtClean="0">
                <a:solidFill>
                  <a:schemeClr val="tx1"/>
                </a:solidFill>
              </a:rPr>
              <a:t>6. If </a:t>
            </a:r>
            <a:r>
              <a:rPr lang="en-US" sz="1920" dirty="0">
                <a:solidFill>
                  <a:schemeClr val="tx1"/>
                </a:solidFill>
              </a:rPr>
              <a:t>patient is actively using illegal substances, stop or quick taper all controlled </a:t>
            </a:r>
            <a:r>
              <a:rPr lang="en-US" sz="1920" dirty="0" smtClean="0">
                <a:solidFill>
                  <a:schemeClr val="tx1"/>
                </a:solidFill>
              </a:rPr>
              <a:t>medications and refer.</a:t>
            </a:r>
          </a:p>
          <a:p>
            <a:pPr lvl="0" algn="ctr"/>
            <a:r>
              <a:rPr lang="en-US" sz="1920" dirty="0" smtClean="0">
                <a:solidFill>
                  <a:schemeClr val="tx1"/>
                </a:solidFill>
              </a:rPr>
              <a:t>7. If </a:t>
            </a:r>
            <a:r>
              <a:rPr lang="en-US" sz="1920" dirty="0">
                <a:solidFill>
                  <a:schemeClr val="tx1"/>
                </a:solidFill>
              </a:rPr>
              <a:t>patient is using prescribed medications for non-therapeutic purposes, stop prescribing and refer (we are not licensed to treat addiction with opiates or benzodiazepines).</a:t>
            </a:r>
            <a:endParaRPr lang="en-US" sz="1920" dirty="0" smtClean="0">
              <a:solidFill>
                <a:schemeClr val="tx1"/>
              </a:solidFill>
            </a:endParaRPr>
          </a:p>
          <a:p>
            <a:pPr lvl="0" algn="ctr"/>
            <a:r>
              <a:rPr lang="en-US" sz="1920" dirty="0" smtClean="0">
                <a:solidFill>
                  <a:schemeClr val="tx1"/>
                </a:solidFill>
              </a:rPr>
              <a:t>8.  </a:t>
            </a:r>
            <a:r>
              <a:rPr lang="en-US" sz="1920" b="1" dirty="0" smtClean="0">
                <a:solidFill>
                  <a:schemeClr val="tx1"/>
                </a:solidFill>
              </a:rPr>
              <a:t>Consider </a:t>
            </a:r>
            <a:r>
              <a:rPr lang="en-US" sz="1920" b="1" dirty="0">
                <a:solidFill>
                  <a:schemeClr val="tx1"/>
                </a:solidFill>
              </a:rPr>
              <a:t>that a few "yellow flag" patient issues likely equal one red flag.  </a:t>
            </a:r>
            <a:r>
              <a:rPr lang="en-US" sz="1920" dirty="0">
                <a:solidFill>
                  <a:schemeClr val="tx1"/>
                </a:solidFill>
              </a:rPr>
              <a:t>Multiple patient abnormalities, even in the absence of gross violations of pain contract, may warrant discontinuation of controlled </a:t>
            </a:r>
            <a:r>
              <a:rPr lang="en-US" sz="1920" dirty="0" smtClean="0">
                <a:solidFill>
                  <a:schemeClr val="tx1"/>
                </a:solidFill>
              </a:rPr>
              <a:t>substances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rspectiv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2320</TotalTime>
  <Words>341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Perspective</vt:lpstr>
      <vt:lpstr>Preceptor Consensus Guidelines for Long-Term Prescribing of Opiates and Controlled Substances </vt:lpstr>
    </vt:vector>
  </TitlesOfParts>
  <Company>UCSF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Preceptor Consensus Guidelines for Prescribing Opiates and Controlled Substances </dc:title>
  <dc:creator>Tara Vijayan</dc:creator>
  <cp:lastModifiedBy>HCMARTINEZ</cp:lastModifiedBy>
  <cp:revision>9</cp:revision>
  <dcterms:created xsi:type="dcterms:W3CDTF">2012-01-24T03:59:44Z</dcterms:created>
  <dcterms:modified xsi:type="dcterms:W3CDTF">2012-01-24T22:18:39Z</dcterms:modified>
</cp:coreProperties>
</file>